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8" r:id="rId5"/>
    <p:sldId id="269" r:id="rId6"/>
    <p:sldId id="270" r:id="rId7"/>
    <p:sldId id="271" r:id="rId8"/>
    <p:sldId id="260" r:id="rId9"/>
    <p:sldId id="259" r:id="rId10"/>
    <p:sldId id="257" r:id="rId11"/>
    <p:sldId id="258" r:id="rId12"/>
    <p:sldId id="265" r:id="rId13"/>
    <p:sldId id="272" r:id="rId14"/>
    <p:sldId id="267" r:id="rId15"/>
    <p:sldId id="266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2B36253-F720-E318-7FB7-500862613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3EADF89F-2593-4B3F-E59A-57F629930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9678388-26EC-C0BE-E9A8-9656C0F3D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751B017-0F15-E3BD-3B2E-1364C5753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E437482E-5F2F-BA42-8EE0-EB6668A1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8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A9F3320-C402-C672-3AB9-9C224F8A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BB74B424-8F64-7BF2-CDD5-586CC7E79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0A8DB39-4C9B-139B-76EF-5AD4968D0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24EA3C62-F282-E7BE-32CE-6B0C4AA0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BF412454-41F9-BC8C-AA84-89B0AC96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3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F90635CE-820A-FC0C-8413-0E17B1EB8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B5D865BF-F2F2-4A96-FB4D-4D599C330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EABA14A-C232-CFD7-05EC-09503696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60EF3DC-36CF-95BB-1BDC-7FC815CF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BA130B46-866A-4370-9DFE-CC39D36E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3607CF-9B4B-A131-5388-DFBA1B32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4EC8218-6F98-0567-F6B4-36CC63198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F1F01DA9-EFD8-9152-1124-7B0C852A3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B334F13-9EDF-3E63-D6CA-F4E4C16BB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E616B26-6420-340C-33F4-58E99B2C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8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C3165E7-0F78-5550-CA03-94526C41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EACE50AC-255E-A932-AFBA-C478CBA44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910AFE1-8433-7211-69AA-9625A347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4B9F9291-E9B6-2526-FDB2-F505C9B9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1D6AD91-27B6-68BC-1FBF-A3A28695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4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9ADA8B-7F5C-4648-B99F-0BD562BC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0A3E0D4-DB7A-F4DF-33B6-FB9843111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A2D8E4F5-86A7-803C-B9A0-607B24F94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4BD2DD26-E3EC-AB2F-7FEA-328DA492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68665467-F017-4333-1C89-7A4BC7C7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EB371FF4-769D-9720-A3D0-F50E21BA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7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45613F4-3B47-D68A-1B92-C1B4212C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565B27B0-BD69-38D6-C51D-EFE263C1E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0DBCEC38-2BDD-1016-018B-804F35EAE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298858AD-383C-10D9-9C61-03616A223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56B8C0BB-4406-1322-F2FD-F1724B5B7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AF2FAD50-F664-DB66-87B8-559F513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759313F1-3320-A8BE-0E7A-0498BB88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612A9D9F-D729-F830-A67D-85C6D27D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73308D3-5A58-F670-C04F-C8449B45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20526916-423B-98D5-5292-CD5C9B5F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F072915D-9E79-72B7-8BF7-40B827FB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64EE1D23-298C-C9B7-8133-FDDC5578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2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015A9DC9-8066-638E-B930-1EE21EAD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E48285D5-3527-29DC-C55F-DB363EA2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F42816A3-51A0-B4CA-E92B-71CD83C8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0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782F291-CF9F-11A0-D41B-4A99A9D5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A151B19-98C2-7EDA-157E-B9404AEF6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1BD35609-C581-1BB5-73CF-E9CF8A86D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B3E2E646-8604-69D5-60D0-84D0D5F0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D7E9C1C1-0193-F36A-BECD-C6FEBD58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AA87159C-0D04-DF42-3153-D3F054EA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4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F04DD80-6635-40B8-FDD3-AF60824B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7D8A2C49-81E2-3866-848B-A1E0A233B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8A6253C6-F7AD-3721-8808-FC3C4A4D6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79F6198B-F1CA-A860-4B90-9A584DAB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D2A5F821-C9C7-18B6-CC5F-2AB5EB41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140C1032-86AE-4239-DF66-88B977CE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8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80B048CA-BD3F-AED1-1223-669B58C4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F2A0B1B5-D674-89C7-CD6A-70D8B6EAE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76BB219-54FC-A7DA-B19F-9337C582C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25211-DA8A-4C29-9F9B-C86743FAE20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46D46F55-47B3-CA8A-7084-FDC392B6E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F0097A5D-F46D-ABBD-500E-25EEA9E36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0CAE8-9FA7-4948-B060-E8A03504C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2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owVxBTJTPM?start=2&amp;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10" Type="http://schemas.openxmlformats.org/officeDocument/2006/relationships/image" Target="../media/image61.jpg"/><Relationship Id="rId4" Type="http://schemas.openxmlformats.org/officeDocument/2006/relationships/image" Target="../media/image55.jpeg"/><Relationship Id="rId9" Type="http://schemas.openxmlformats.org/officeDocument/2006/relationships/image" Target="../media/image6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hyperlink" Target="https://oftalmestet.ro/optica-medicala/" TargetMode="Externa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videt.ro/rame-vedere-unisex.html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www.videt.ro/rame-vedere-barbati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u 14">
            <a:extLst>
              <a:ext uri="{FF2B5EF4-FFF2-40B4-BE49-F238E27FC236}">
                <a16:creationId xmlns:a16="http://schemas.microsoft.com/office/drawing/2014/main" id="{D0A260A8-B477-FCF4-0C10-EB94E505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2" y="1318321"/>
            <a:ext cx="5889919" cy="12640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i="0" dirty="0" err="1">
                <a:effectLst/>
                <a:latin typeface="Bodoni MT" panose="02070603080606020203" pitchFamily="18" charset="0"/>
              </a:rPr>
              <a:t>Studiu</a:t>
            </a:r>
            <a:r>
              <a:rPr lang="en-US" sz="4000" b="0" i="0" dirty="0">
                <a:effectLst/>
                <a:latin typeface="Bodoni MT" panose="02070603080606020203" pitchFamily="18" charset="0"/>
              </a:rPr>
              <a:t> </a:t>
            </a:r>
            <a:r>
              <a:rPr lang="en-US" sz="4000" b="0" i="0" dirty="0" err="1">
                <a:effectLst/>
                <a:latin typeface="Bodoni MT" panose="02070603080606020203" pitchFamily="18" charset="0"/>
              </a:rPr>
              <a:t>privind</a:t>
            </a:r>
            <a:r>
              <a:rPr lang="en-US" sz="4000" b="0" i="0" dirty="0">
                <a:effectLst/>
                <a:latin typeface="Bodoni MT" panose="02070603080606020203" pitchFamily="18" charset="0"/>
              </a:rPr>
              <a:t> </a:t>
            </a:r>
            <a:r>
              <a:rPr lang="en-US" sz="4000" b="0" i="0" dirty="0" err="1">
                <a:effectLst/>
                <a:latin typeface="Bodoni MT" panose="02070603080606020203" pitchFamily="18" charset="0"/>
              </a:rPr>
              <a:t>ramele</a:t>
            </a:r>
            <a:r>
              <a:rPr lang="en-US" sz="4000" b="0" i="0" dirty="0">
                <a:effectLst/>
                <a:latin typeface="Bodoni MT" panose="02070603080606020203" pitchFamily="18" charset="0"/>
              </a:rPr>
              <a:t> de </a:t>
            </a:r>
            <a:r>
              <a:rPr lang="en-US" sz="4000" b="0" i="0" dirty="0" err="1">
                <a:effectLst/>
                <a:latin typeface="Bodoni MT" panose="02070603080606020203" pitchFamily="18" charset="0"/>
              </a:rPr>
              <a:t>ochelari</a:t>
            </a:r>
            <a:endParaRPr lang="en-US" sz="4000" dirty="0">
              <a:latin typeface="Bodoni MT" panose="02070603080606020203" pitchFamily="18" charset="0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FBDCA36D-9D48-F41A-005A-74CF884F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7" y="3158070"/>
            <a:ext cx="6776508" cy="2039838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ROFESOR COORDONATOR                      STUDENȚI</a:t>
            </a:r>
          </a:p>
          <a:p>
            <a:pPr algn="l"/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ro-RO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ng. Cristian Gabriel ALIONTE      </a:t>
            </a:r>
            <a:r>
              <a:rPr lang="ro-RO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Marin Antonela – Evelina (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Optometrie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       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Licență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anul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III)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Ing.Stănescu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Vlad – Andrei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Mecatronică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Avansată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Master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anul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I)</a:t>
            </a:r>
          </a:p>
        </p:txBody>
      </p:sp>
      <p:pic>
        <p:nvPicPr>
          <p:cNvPr id="55" name="Picture 20">
            <a:extLst>
              <a:ext uri="{FF2B5EF4-FFF2-40B4-BE49-F238E27FC236}">
                <a16:creationId xmlns:a16="http://schemas.microsoft.com/office/drawing/2014/main" id="{BC543285-BCC0-09FF-F34F-E3866A211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2" r="-1" b="12242"/>
          <a:stretch/>
        </p:blipFill>
        <p:spPr bwMode="auto"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asetăText 81">
            <a:extLst>
              <a:ext uri="{FF2B5EF4-FFF2-40B4-BE49-F238E27FC236}">
                <a16:creationId xmlns:a16="http://schemas.microsoft.com/office/drawing/2014/main" id="{F3BC59A8-0F5E-23F9-F708-09E651504671}"/>
              </a:ext>
            </a:extLst>
          </p:cNvPr>
          <p:cNvSpPr txBox="1"/>
          <p:nvPr/>
        </p:nvSpPr>
        <p:spPr>
          <a:xfrm>
            <a:off x="472917" y="5999757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o-RO" dirty="0">
                <a:latin typeface="Bodoni MT" panose="02070603080606020203" pitchFamily="18" charset="0"/>
                <a:cs typeface="Arial" panose="020B0604020202020204" pitchFamily="34" charset="0"/>
              </a:rPr>
              <a:t>Sesiunea de Comunicări Științifice Studențești – SCSS 2022, 13-14 mai 2022</a:t>
            </a:r>
          </a:p>
        </p:txBody>
      </p:sp>
      <p:pic>
        <p:nvPicPr>
          <p:cNvPr id="56" name="Imagine 55">
            <a:extLst>
              <a:ext uri="{FF2B5EF4-FFF2-40B4-BE49-F238E27FC236}">
                <a16:creationId xmlns:a16="http://schemas.microsoft.com/office/drawing/2014/main" id="{B54D27DD-B829-4290-0AC5-EDB4AA4B6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64" y="54329"/>
            <a:ext cx="1216259" cy="1188095"/>
          </a:xfrm>
          <a:prstGeom prst="rect">
            <a:avLst/>
          </a:prstGeom>
        </p:spPr>
      </p:pic>
      <p:pic>
        <p:nvPicPr>
          <p:cNvPr id="57" name="Picture 1" descr="ANTET CABINET RECTOR 2018">
            <a:extLst>
              <a:ext uri="{FF2B5EF4-FFF2-40B4-BE49-F238E27FC236}">
                <a16:creationId xmlns:a16="http://schemas.microsoft.com/office/drawing/2014/main" id="{A1CF6898-330B-C8F8-802F-E9E5AB86BDA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2" y="54329"/>
            <a:ext cx="1214735" cy="117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11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tăText 2">
            <a:extLst>
              <a:ext uri="{FF2B5EF4-FFF2-40B4-BE49-F238E27FC236}">
                <a16:creationId xmlns:a16="http://schemas.microsoft.com/office/drawing/2014/main" id="{34A8A5F3-2552-698C-F99F-906A1682B30D}"/>
              </a:ext>
            </a:extLst>
          </p:cNvPr>
          <p:cNvSpPr txBox="1"/>
          <p:nvPr/>
        </p:nvSpPr>
        <p:spPr>
          <a:xfrm>
            <a:off x="442420" y="-68916"/>
            <a:ext cx="5653580" cy="2123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i="0" dirty="0" err="1">
                <a:effectLst/>
                <a:latin typeface="Bodoni MT" panose="02070603080606020203" pitchFamily="18" charset="0"/>
              </a:rPr>
              <a:t>Ochelari</a:t>
            </a:r>
            <a:r>
              <a:rPr lang="en-US" sz="3600" b="1" i="0" dirty="0">
                <a:effectLst/>
                <a:latin typeface="Bodoni MT" panose="02070603080606020203" pitchFamily="18" charset="0"/>
              </a:rPr>
              <a:t> de </a:t>
            </a:r>
            <a:r>
              <a:rPr lang="en-US" sz="3600" b="1" i="0" dirty="0" err="1">
                <a:effectLst/>
                <a:latin typeface="Bodoni MT" panose="02070603080606020203" pitchFamily="18" charset="0"/>
              </a:rPr>
              <a:t>vedere</a:t>
            </a:r>
            <a:r>
              <a:rPr lang="en-US" sz="3600" b="1" i="0" dirty="0">
                <a:effectLst/>
                <a:latin typeface="Bodoni MT" panose="02070603080606020203" pitchFamily="18" charset="0"/>
              </a:rPr>
              <a:t> </a:t>
            </a:r>
            <a:r>
              <a:rPr lang="en-US" sz="3600" b="1" i="0" dirty="0" err="1">
                <a:effectLst/>
                <a:latin typeface="Bodoni MT" panose="02070603080606020203" pitchFamily="18" charset="0"/>
              </a:rPr>
              <a:t>în</a:t>
            </a:r>
            <a:r>
              <a:rPr lang="en-US" sz="3600" b="1" i="0" dirty="0">
                <a:effectLst/>
                <a:latin typeface="Bodoni MT" panose="02070603080606020203" pitchFamily="18" charset="0"/>
              </a:rPr>
              <a:t> </a:t>
            </a:r>
            <a:r>
              <a:rPr lang="en-US" sz="3600" b="1" i="0" dirty="0" err="1">
                <a:effectLst/>
                <a:latin typeface="Bodoni MT" panose="02070603080606020203" pitchFamily="18" charset="0"/>
              </a:rPr>
              <a:t>funcție</a:t>
            </a:r>
            <a:r>
              <a:rPr lang="en-US" sz="3600" b="1" i="0" dirty="0">
                <a:effectLst/>
                <a:latin typeface="Bodoni MT" panose="02070603080606020203" pitchFamily="18" charset="0"/>
              </a:rPr>
              <a:t> de </a:t>
            </a:r>
            <a:r>
              <a:rPr lang="ro-RO" sz="3600" b="1" dirty="0">
                <a:latin typeface="Bodoni MT" panose="02070603080606020203" pitchFamily="18" charset="0"/>
                <a:ea typeface="+mj-ea"/>
                <a:cs typeface="+mj-cs"/>
              </a:rPr>
              <a:t>c</a:t>
            </a:r>
            <a:r>
              <a:rPr lang="en-US" sz="3600" b="1" i="0" dirty="0" err="1">
                <a:effectLst/>
                <a:latin typeface="Bodoni MT" panose="02070603080606020203" pitchFamily="18" charset="0"/>
                <a:ea typeface="+mj-ea"/>
                <a:cs typeface="+mj-cs"/>
              </a:rPr>
              <a:t>uloarea</a:t>
            </a:r>
            <a:r>
              <a:rPr lang="en-US" sz="3600" b="1" i="0" dirty="0">
                <a:effectLst/>
                <a:latin typeface="Bodoni MT" panose="02070603080606020203" pitchFamily="18" charset="0"/>
                <a:ea typeface="+mj-ea"/>
                <a:cs typeface="+mj-cs"/>
              </a:rPr>
              <a:t> </a:t>
            </a:r>
            <a:r>
              <a:rPr lang="en-US" sz="3600" b="1" i="0" dirty="0" err="1">
                <a:effectLst/>
                <a:latin typeface="Bodoni MT" panose="02070603080606020203" pitchFamily="18" charset="0"/>
                <a:ea typeface="+mj-ea"/>
                <a:cs typeface="+mj-cs"/>
              </a:rPr>
              <a:t>ochilor</a:t>
            </a:r>
            <a:endParaRPr lang="en-US" sz="3600" b="1" i="0" dirty="0">
              <a:effectLst/>
              <a:latin typeface="Bodoni MT" panose="02070603080606020203" pitchFamily="18" charset="0"/>
              <a:ea typeface="+mj-ea"/>
              <a:cs typeface="+mj-cs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BABCE5E3-E21B-5488-E1FC-30C7DEB4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15" y="3970180"/>
            <a:ext cx="3460457" cy="281162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D230AEB5-BCE8-AA10-80DD-F0BBFE9C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43" y="3884456"/>
            <a:ext cx="3728583" cy="2973544"/>
          </a:xfrm>
          <a:prstGeom prst="rect">
            <a:avLst/>
          </a:prstGeom>
        </p:spPr>
      </p:pic>
      <p:pic>
        <p:nvPicPr>
          <p:cNvPr id="19" name="Imagine 18">
            <a:extLst>
              <a:ext uri="{FF2B5EF4-FFF2-40B4-BE49-F238E27FC236}">
                <a16:creationId xmlns:a16="http://schemas.microsoft.com/office/drawing/2014/main" id="{679C54DD-93CA-6E17-82E5-DE522C765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4" y="1809084"/>
            <a:ext cx="3339397" cy="1510472"/>
          </a:xfrm>
          <a:prstGeom prst="rect">
            <a:avLst/>
          </a:prstGeom>
        </p:spPr>
      </p:pic>
      <p:pic>
        <p:nvPicPr>
          <p:cNvPr id="21" name="Picture 31" descr="K Optic">
            <a:extLst>
              <a:ext uri="{FF2B5EF4-FFF2-40B4-BE49-F238E27FC236}">
                <a16:creationId xmlns:a16="http://schemas.microsoft.com/office/drawing/2014/main" id="{D7F333DA-58E6-39FD-9F3F-1DFA8FE8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5" y="3393157"/>
            <a:ext cx="3059568" cy="148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ine 22">
            <a:extLst>
              <a:ext uri="{FF2B5EF4-FFF2-40B4-BE49-F238E27FC236}">
                <a16:creationId xmlns:a16="http://schemas.microsoft.com/office/drawing/2014/main" id="{78FC981F-4E43-9E1F-131B-B6A710DB7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7" y="4951479"/>
            <a:ext cx="3356644" cy="1404907"/>
          </a:xfrm>
          <a:prstGeom prst="rect">
            <a:avLst/>
          </a:prstGeom>
        </p:spPr>
      </p:pic>
      <p:pic>
        <p:nvPicPr>
          <p:cNvPr id="25" name="Imagine 24">
            <a:extLst>
              <a:ext uri="{FF2B5EF4-FFF2-40B4-BE49-F238E27FC236}">
                <a16:creationId xmlns:a16="http://schemas.microsoft.com/office/drawing/2014/main" id="{CB713D62-ED0D-D473-4C47-FD5BB9C1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922" y="28297"/>
            <a:ext cx="3175824" cy="3049745"/>
          </a:xfrm>
          <a:prstGeom prst="rect">
            <a:avLst/>
          </a:prstGeom>
        </p:spPr>
      </p:pic>
      <p:sp>
        <p:nvSpPr>
          <p:cNvPr id="27" name="CasetăText 26">
            <a:extLst>
              <a:ext uri="{FF2B5EF4-FFF2-40B4-BE49-F238E27FC236}">
                <a16:creationId xmlns:a16="http://schemas.microsoft.com/office/drawing/2014/main" id="{D5D38F52-3792-3DB4-1349-B8A0E90B522D}"/>
              </a:ext>
            </a:extLst>
          </p:cNvPr>
          <p:cNvSpPr txBox="1"/>
          <p:nvPr/>
        </p:nvSpPr>
        <p:spPr>
          <a:xfrm>
            <a:off x="5553623" y="336379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https://www.videt.ro/clasificarea-ramelor-de-ochelari.html</a:t>
            </a:r>
          </a:p>
        </p:txBody>
      </p:sp>
      <p:sp>
        <p:nvSpPr>
          <p:cNvPr id="29" name="CasetăText 28">
            <a:extLst>
              <a:ext uri="{FF2B5EF4-FFF2-40B4-BE49-F238E27FC236}">
                <a16:creationId xmlns:a16="http://schemas.microsoft.com/office/drawing/2014/main" id="{3F93538D-CEEE-11DA-CD5B-2389DE882A48}"/>
              </a:ext>
            </a:extLst>
          </p:cNvPr>
          <p:cNvSpPr txBox="1"/>
          <p:nvPr/>
        </p:nvSpPr>
        <p:spPr>
          <a:xfrm>
            <a:off x="-20094" y="6274184"/>
            <a:ext cx="4739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https://koptic.ro/smartblog/65_culoarea-ochelarilor-in-functie-de-culoarea-o.html</a:t>
            </a:r>
          </a:p>
        </p:txBody>
      </p:sp>
      <p:sp>
        <p:nvSpPr>
          <p:cNvPr id="31" name="CasetăText 30">
            <a:extLst>
              <a:ext uri="{FF2B5EF4-FFF2-40B4-BE49-F238E27FC236}">
                <a16:creationId xmlns:a16="http://schemas.microsoft.com/office/drawing/2014/main" id="{ED2F7844-BE8F-BC4C-94FE-C9DC0D20F767}"/>
              </a:ext>
            </a:extLst>
          </p:cNvPr>
          <p:cNvSpPr txBox="1"/>
          <p:nvPr/>
        </p:nvSpPr>
        <p:spPr>
          <a:xfrm>
            <a:off x="4807468" y="1677856"/>
            <a:ext cx="2577063" cy="1391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numai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dioptriile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ci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culoarea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ochilor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importantă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când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îți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alegi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ochelarii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Verzi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albaștri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căprui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?.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2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ine 8">
            <a:extLst>
              <a:ext uri="{FF2B5EF4-FFF2-40B4-BE49-F238E27FC236}">
                <a16:creationId xmlns:a16="http://schemas.microsoft.com/office/drawing/2014/main" id="{0154076A-3FF0-7A6F-176F-A81C6BE8A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00" y="842681"/>
            <a:ext cx="2820288" cy="2425447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5A2BD58C-38F1-8E7C-775A-FC3EEEF78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31" y="2504564"/>
            <a:ext cx="3743538" cy="3603155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5858B9F7-32D2-8371-3BB3-78B7755C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289" y="643466"/>
            <a:ext cx="2860667" cy="2624662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AD050A59-F113-E7C2-85FA-1A47AA8F6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56" y="3729793"/>
            <a:ext cx="3074441" cy="2605590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25E617D8-6132-D017-F8F8-0847E8F2E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082" y="3729793"/>
            <a:ext cx="2797874" cy="2643992"/>
          </a:xfrm>
          <a:prstGeom prst="rect">
            <a:avLst/>
          </a:prstGeom>
        </p:spPr>
      </p:pic>
      <p:sp>
        <p:nvSpPr>
          <p:cNvPr id="15" name="CasetăText 14">
            <a:extLst>
              <a:ext uri="{FF2B5EF4-FFF2-40B4-BE49-F238E27FC236}">
                <a16:creationId xmlns:a16="http://schemas.microsoft.com/office/drawing/2014/main" id="{7B44F4A0-E58B-26AA-C31A-5F59AB402BAD}"/>
              </a:ext>
            </a:extLst>
          </p:cNvPr>
          <p:cNvSpPr txBox="1"/>
          <p:nvPr/>
        </p:nvSpPr>
        <p:spPr>
          <a:xfrm>
            <a:off x="3275586" y="381016"/>
            <a:ext cx="65699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 b="1" i="0" dirty="0" err="1">
                <a:effectLst/>
                <a:latin typeface="Bodoni MT" panose="02070603080606020203" pitchFamily="18" charset="0"/>
              </a:rPr>
              <a:t>Ochelari</a:t>
            </a:r>
            <a:r>
              <a:rPr lang="en-US" sz="2400" b="1" i="0" dirty="0">
                <a:effectLst/>
                <a:latin typeface="Bodoni MT" panose="02070603080606020203" pitchFamily="18" charset="0"/>
              </a:rPr>
              <a:t> de </a:t>
            </a:r>
            <a:r>
              <a:rPr lang="en-US" sz="2400" b="1" i="0" dirty="0" err="1">
                <a:effectLst/>
                <a:latin typeface="Bodoni MT" panose="02070603080606020203" pitchFamily="18" charset="0"/>
              </a:rPr>
              <a:t>vedere</a:t>
            </a:r>
            <a:r>
              <a:rPr lang="en-US" sz="2400" b="1" i="0" dirty="0">
                <a:effectLst/>
                <a:latin typeface="Bodoni MT" panose="02070603080606020203" pitchFamily="18" charset="0"/>
              </a:rPr>
              <a:t> </a:t>
            </a:r>
            <a:r>
              <a:rPr lang="en-US" sz="2400" b="1" i="0" dirty="0" err="1">
                <a:effectLst/>
                <a:latin typeface="Bodoni MT" panose="02070603080606020203" pitchFamily="18" charset="0"/>
              </a:rPr>
              <a:t>în</a:t>
            </a:r>
            <a:r>
              <a:rPr lang="en-US" sz="2400" b="1" i="0" dirty="0">
                <a:effectLst/>
                <a:latin typeface="Bodoni MT" panose="02070603080606020203" pitchFamily="18" charset="0"/>
              </a:rPr>
              <a:t> </a:t>
            </a:r>
            <a:r>
              <a:rPr lang="en-US" sz="2400" b="1" i="0" dirty="0" err="1">
                <a:effectLst/>
                <a:latin typeface="Bodoni MT" panose="02070603080606020203" pitchFamily="18" charset="0"/>
              </a:rPr>
              <a:t>funcție</a:t>
            </a:r>
            <a:r>
              <a:rPr lang="en-US" sz="2400" b="1" i="0" dirty="0">
                <a:effectLst/>
                <a:latin typeface="Bodoni MT" panose="02070603080606020203" pitchFamily="18" charset="0"/>
              </a:rPr>
              <a:t> de </a:t>
            </a:r>
            <a:r>
              <a:rPr lang="ro-RO" sz="2400" b="1" dirty="0">
                <a:latin typeface="Bodoni MT" panose="02070603080606020203" pitchFamily="18" charset="0"/>
                <a:ea typeface="+mj-ea"/>
                <a:cs typeface="+mj-cs"/>
              </a:rPr>
              <a:t>c</a:t>
            </a:r>
            <a:r>
              <a:rPr lang="en-US" sz="2400" b="1" i="0" dirty="0" err="1">
                <a:effectLst/>
                <a:latin typeface="Bodoni MT" panose="02070603080606020203" pitchFamily="18" charset="0"/>
                <a:ea typeface="+mj-ea"/>
                <a:cs typeface="+mj-cs"/>
              </a:rPr>
              <a:t>uloarea</a:t>
            </a:r>
            <a:r>
              <a:rPr lang="en-US" sz="2400" b="1" i="0" dirty="0">
                <a:effectLst/>
                <a:latin typeface="Bodoni MT" panose="02070603080606020203" pitchFamily="18" charset="0"/>
                <a:ea typeface="+mj-ea"/>
                <a:cs typeface="+mj-cs"/>
              </a:rPr>
              <a:t> </a:t>
            </a:r>
            <a:r>
              <a:rPr lang="ro-RO" sz="2400" b="1" i="0" dirty="0">
                <a:effectLst/>
                <a:latin typeface="Bodoni MT" panose="02070603080606020203" pitchFamily="18" charset="0"/>
                <a:ea typeface="+mj-ea"/>
                <a:cs typeface="+mj-cs"/>
              </a:rPr>
              <a:t>părului</a:t>
            </a:r>
            <a:endParaRPr lang="en-US" sz="2400" b="1" i="0" dirty="0">
              <a:effectLst/>
              <a:latin typeface="Bodoni MT" panose="02070603080606020203" pitchFamily="18" charset="0"/>
              <a:ea typeface="+mj-ea"/>
              <a:cs typeface="+mj-cs"/>
            </a:endParaRPr>
          </a:p>
        </p:txBody>
      </p:sp>
      <p:sp>
        <p:nvSpPr>
          <p:cNvPr id="17" name="CasetăText 16">
            <a:extLst>
              <a:ext uri="{FF2B5EF4-FFF2-40B4-BE49-F238E27FC236}">
                <a16:creationId xmlns:a16="http://schemas.microsoft.com/office/drawing/2014/main" id="{7E300028-C162-C242-3BCC-16C011305952}"/>
              </a:ext>
            </a:extLst>
          </p:cNvPr>
          <p:cNvSpPr txBox="1"/>
          <p:nvPr/>
        </p:nvSpPr>
        <p:spPr>
          <a:xfrm>
            <a:off x="4033982" y="6550223"/>
            <a:ext cx="5053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https://www.videt.ro/clasificarea-ramelor-de-ochelari.html</a:t>
            </a:r>
          </a:p>
        </p:txBody>
      </p:sp>
      <p:sp>
        <p:nvSpPr>
          <p:cNvPr id="20" name="CasetăText 19">
            <a:extLst>
              <a:ext uri="{FF2B5EF4-FFF2-40B4-BE49-F238E27FC236}">
                <a16:creationId xmlns:a16="http://schemas.microsoft.com/office/drawing/2014/main" id="{822DF920-68CF-F3F4-5DB0-B787F244CE66}"/>
              </a:ext>
            </a:extLst>
          </p:cNvPr>
          <p:cNvSpPr txBox="1"/>
          <p:nvPr/>
        </p:nvSpPr>
        <p:spPr>
          <a:xfrm>
            <a:off x="3808579" y="1280864"/>
            <a:ext cx="4910210" cy="112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acorzi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timp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aranjării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părului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păcat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să-i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strici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imaginea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o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culoare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nepotrivită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Vezi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sunt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indicați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funcție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culoarea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părului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366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tăText 8">
            <a:extLst>
              <a:ext uri="{FF2B5EF4-FFF2-40B4-BE49-F238E27FC236}">
                <a16:creationId xmlns:a16="http://schemas.microsoft.com/office/drawing/2014/main" id="{964A5F43-56E3-CC15-3E75-062AA2A329BC}"/>
              </a:ext>
            </a:extLst>
          </p:cNvPr>
          <p:cNvSpPr txBox="1"/>
          <p:nvPr/>
        </p:nvSpPr>
        <p:spPr>
          <a:xfrm>
            <a:off x="144565" y="64779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https://mariussescu.ro/ochelarii-yuniku-3d/</a:t>
            </a:r>
          </a:p>
        </p:txBody>
      </p:sp>
      <p:pic>
        <p:nvPicPr>
          <p:cNvPr id="11" name="Imagine 10">
            <a:extLst>
              <a:ext uri="{FF2B5EF4-FFF2-40B4-BE49-F238E27FC236}">
                <a16:creationId xmlns:a16="http://schemas.microsoft.com/office/drawing/2014/main" id="{233CA449-51B8-FAC5-D66A-F2EFBEDD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8"/>
            <a:ext cx="3205242" cy="2133600"/>
          </a:xfrm>
          <a:prstGeom prst="rect">
            <a:avLst/>
          </a:prstGeom>
        </p:spPr>
      </p:pic>
      <p:pic>
        <p:nvPicPr>
          <p:cNvPr id="12290" name="Picture 2" descr="Primii ochelari 3D bazati pe vedere creati doar pentru tine">
            <a:extLst>
              <a:ext uri="{FF2B5EF4-FFF2-40B4-BE49-F238E27FC236}">
                <a16:creationId xmlns:a16="http://schemas.microsoft.com/office/drawing/2014/main" id="{8D72A8EC-AC4E-B30D-38DA-7A1F782D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71" y="-13086"/>
            <a:ext cx="4931229" cy="24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rimii ochelari din lume personalizati in tehnologie 3D – BLOGU LU' OTRAVĂ">
            <a:extLst>
              <a:ext uri="{FF2B5EF4-FFF2-40B4-BE49-F238E27FC236}">
                <a16:creationId xmlns:a16="http://schemas.microsoft.com/office/drawing/2014/main" id="{5305CEE2-6963-1662-36A0-9C456A620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111" y="3429001"/>
            <a:ext cx="355488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Yuniku- ochelari creați special pentru tine, prin imprimare 3D">
            <a:extLst>
              <a:ext uri="{FF2B5EF4-FFF2-40B4-BE49-F238E27FC236}">
                <a16:creationId xmlns:a16="http://schemas.microsoft.com/office/drawing/2014/main" id="{87082788-BB48-4A5F-7F9A-903D416B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7468"/>
            <a:ext cx="3317648" cy="420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setăText 15">
            <a:extLst>
              <a:ext uri="{FF2B5EF4-FFF2-40B4-BE49-F238E27FC236}">
                <a16:creationId xmlns:a16="http://schemas.microsoft.com/office/drawing/2014/main" id="{4ACB46E7-4BB0-15BC-6288-E4DE529B1736}"/>
              </a:ext>
            </a:extLst>
          </p:cNvPr>
          <p:cNvSpPr txBox="1"/>
          <p:nvPr/>
        </p:nvSpPr>
        <p:spPr>
          <a:xfrm>
            <a:off x="4212771" y="6262508"/>
            <a:ext cx="47461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https://www.bloguluotrava.ro/primii-ochelari-din-lume-personalizati-in-tehnologie-3d/</a:t>
            </a:r>
          </a:p>
        </p:txBody>
      </p:sp>
      <p:sp>
        <p:nvSpPr>
          <p:cNvPr id="18" name="CasetăText 17">
            <a:extLst>
              <a:ext uri="{FF2B5EF4-FFF2-40B4-BE49-F238E27FC236}">
                <a16:creationId xmlns:a16="http://schemas.microsoft.com/office/drawing/2014/main" id="{7A4DA068-019C-6DB6-DA21-827D069F6F70}"/>
              </a:ext>
            </a:extLst>
          </p:cNvPr>
          <p:cNvSpPr txBox="1"/>
          <p:nvPr/>
        </p:nvSpPr>
        <p:spPr>
          <a:xfrm>
            <a:off x="3038413" y="2594299"/>
            <a:ext cx="43251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mergerea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optician,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ți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scanează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fața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un software special,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poziția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ideală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lentilelor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nevoile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tale de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trăsăturile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faciale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Astfel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sigur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ramele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confortabile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adecvate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fizionomiei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tale,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lentilele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potrivesc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perfect.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asetăText 19">
            <a:extLst>
              <a:ext uri="{FF2B5EF4-FFF2-40B4-BE49-F238E27FC236}">
                <a16:creationId xmlns:a16="http://schemas.microsoft.com/office/drawing/2014/main" id="{9DF12DD0-6067-EE6D-1022-BEF14FB41089}"/>
              </a:ext>
            </a:extLst>
          </p:cNvPr>
          <p:cNvSpPr txBox="1"/>
          <p:nvPr/>
        </p:nvSpPr>
        <p:spPr>
          <a:xfrm>
            <a:off x="2153002" y="478107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ro-RO" sz="3200" b="1" dirty="0">
                <a:solidFill>
                  <a:srgbClr val="111111"/>
                </a:solidFill>
                <a:latin typeface="Bodoni MT" panose="02070603080606020203" pitchFamily="18" charset="0"/>
              </a:rPr>
              <a:t>O</a:t>
            </a:r>
            <a:r>
              <a:rPr lang="it-IT" sz="3200" b="1" i="0" dirty="0">
                <a:solidFill>
                  <a:srgbClr val="111111"/>
                </a:solidFill>
                <a:effectLst/>
                <a:latin typeface="Bodoni MT" panose="02070603080606020203" pitchFamily="18" charset="0"/>
              </a:rPr>
              <a:t>chelari creați special </a:t>
            </a:r>
            <a:endParaRPr lang="ro-RO" sz="3200" b="1" i="0" dirty="0">
              <a:solidFill>
                <a:srgbClr val="111111"/>
              </a:solidFill>
              <a:effectLst/>
              <a:latin typeface="Bodoni MT" panose="02070603080606020203" pitchFamily="18" charset="0"/>
            </a:endParaRPr>
          </a:p>
          <a:p>
            <a:pPr algn="ctr" fontAlgn="base"/>
            <a:r>
              <a:rPr lang="it-IT" sz="3200" b="1" i="0" dirty="0">
                <a:solidFill>
                  <a:srgbClr val="111111"/>
                </a:solidFill>
                <a:effectLst/>
                <a:latin typeface="Bodoni MT" panose="02070603080606020203" pitchFamily="18" charset="0"/>
              </a:rPr>
              <a:t>prin imprimare 3D</a:t>
            </a:r>
          </a:p>
        </p:txBody>
      </p:sp>
    </p:spTree>
    <p:extLst>
      <p:ext uri="{BB962C8B-B14F-4D97-AF65-F5344CB8AC3E}">
        <p14:creationId xmlns:p14="http://schemas.microsoft.com/office/powerpoint/2010/main" val="1606508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 online 1" title="YUNIKU - the manufacturing of vision-centric 3D tailored eyewear">
            <a:hlinkClick r:id="" action="ppaction://media"/>
            <a:extLst>
              <a:ext uri="{FF2B5EF4-FFF2-40B4-BE49-F238E27FC236}">
                <a16:creationId xmlns:a16="http://schemas.microsoft.com/office/drawing/2014/main" id="{E9972E28-CE8B-CC4E-4A17-62402598DC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0302" y="708823"/>
            <a:ext cx="10883499" cy="6149177"/>
          </a:xfrm>
          <a:prstGeom prst="rect">
            <a:avLst/>
          </a:prstGeom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4FADB19A-ACBD-01C5-4234-530FAED2D2A0}"/>
              </a:ext>
            </a:extLst>
          </p:cNvPr>
          <p:cNvSpPr txBox="1"/>
          <p:nvPr/>
        </p:nvSpPr>
        <p:spPr>
          <a:xfrm>
            <a:off x="685799" y="152400"/>
            <a:ext cx="12006943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1980"/>
              </a:spcAft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Clipul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jos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arată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tot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procesul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 la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scanarea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feței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până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realizarea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ochelarilor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imprimare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3D:</a:t>
            </a:r>
          </a:p>
        </p:txBody>
      </p:sp>
    </p:spTree>
    <p:extLst>
      <p:ext uri="{BB962C8B-B14F-4D97-AF65-F5344CB8AC3E}">
        <p14:creationId xmlns:p14="http://schemas.microsoft.com/office/powerpoint/2010/main" val="1965945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BBA3666B-166A-3FEC-0D2B-DDBF953A6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61" y="365760"/>
            <a:ext cx="2384156" cy="3639935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334794EB-7A08-E7AB-4F84-B6E1E939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24" y="365759"/>
            <a:ext cx="2483830" cy="3639312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65BD6AC8-5C6C-7947-1C23-85F5F13F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770214"/>
            <a:ext cx="3584448" cy="2830402"/>
          </a:xfrm>
          <a:prstGeom prst="rect">
            <a:avLst/>
          </a:prstGeom>
        </p:spPr>
      </p:pic>
      <p:sp>
        <p:nvSpPr>
          <p:cNvPr id="28" name="Rectangle 16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6C5223FB-8190-07FA-290A-F75C9C35C3A7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Beneficiul</a:t>
            </a:r>
            <a:r>
              <a:rPr lang="en-US" dirty="0"/>
              <a:t> </a:t>
            </a:r>
            <a:r>
              <a:rPr lang="en-US" dirty="0" err="1"/>
              <a:t>ramelor</a:t>
            </a:r>
            <a:r>
              <a:rPr lang="en-US" dirty="0"/>
              <a:t> de </a:t>
            </a:r>
            <a:r>
              <a:rPr lang="en-US" dirty="0" err="1"/>
              <a:t>ochelari</a:t>
            </a:r>
            <a:r>
              <a:rPr lang="en-US" dirty="0"/>
              <a:t> </a:t>
            </a:r>
            <a:r>
              <a:rPr lang="en-US" dirty="0" err="1"/>
              <a:t>printate</a:t>
            </a:r>
            <a:r>
              <a:rPr lang="en-US" dirty="0"/>
              <a:t> 3D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oameni</a:t>
            </a:r>
            <a:r>
              <a:rPr lang="en-US" dirty="0"/>
              <a:t> cu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deforma</a:t>
            </a:r>
            <a:r>
              <a:rPr lang="ro-RO" dirty="0"/>
              <a:t>ți ale fetei.</a:t>
            </a:r>
            <a:endParaRPr lang="en-US" dirty="0"/>
          </a:p>
        </p:txBody>
      </p:sp>
      <p:sp>
        <p:nvSpPr>
          <p:cNvPr id="23" name="CasetăText 22">
            <a:extLst>
              <a:ext uri="{FF2B5EF4-FFF2-40B4-BE49-F238E27FC236}">
                <a16:creationId xmlns:a16="http://schemas.microsoft.com/office/drawing/2014/main" id="{920CA00F-A821-B5C1-B22B-182CBD831508}"/>
              </a:ext>
            </a:extLst>
          </p:cNvPr>
          <p:cNvSpPr txBox="1"/>
          <p:nvPr/>
        </p:nvSpPr>
        <p:spPr>
          <a:xfrm>
            <a:off x="7565572" y="65299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file:///C:/Users/Antonela/Downloads/cxo.12795%20(2).pdf</a:t>
            </a:r>
          </a:p>
        </p:txBody>
      </p:sp>
    </p:spTree>
    <p:extLst>
      <p:ext uri="{BB962C8B-B14F-4D97-AF65-F5344CB8AC3E}">
        <p14:creationId xmlns:p14="http://schemas.microsoft.com/office/powerpoint/2010/main" val="900952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A4EC06-1934-41CA-947A-1A2AD6634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93DA3A07-5C70-349F-508B-9D561240E4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" r="538" b="2"/>
          <a:stretch/>
        </p:blipFill>
        <p:spPr>
          <a:xfrm>
            <a:off x="3079576" y="1093193"/>
            <a:ext cx="4798746" cy="2476489"/>
          </a:xfrm>
          <a:prstGeom prst="rect">
            <a:avLst/>
          </a:prstGeom>
        </p:spPr>
      </p:pic>
      <p:pic>
        <p:nvPicPr>
          <p:cNvPr id="7" name="Imagine 6" descr="O imagine care conține text&#10;&#10;Descriere generată automat">
            <a:extLst>
              <a:ext uri="{FF2B5EF4-FFF2-40B4-BE49-F238E27FC236}">
                <a16:creationId xmlns:a16="http://schemas.microsoft.com/office/drawing/2014/main" id="{E3138A65-E5A2-7EFF-358C-C77AC9A45F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2" r="2" b="7143"/>
          <a:stretch/>
        </p:blipFill>
        <p:spPr>
          <a:xfrm>
            <a:off x="7878322" y="0"/>
            <a:ext cx="4309960" cy="2028826"/>
          </a:xfrm>
          <a:prstGeom prst="rect">
            <a:avLst/>
          </a:prstGeom>
        </p:spPr>
      </p:pic>
      <p:pic>
        <p:nvPicPr>
          <p:cNvPr id="15" name="Imagine 14" descr="O imagine care conține podea, interior&#10;&#10;Descriere generată automat">
            <a:extLst>
              <a:ext uri="{FF2B5EF4-FFF2-40B4-BE49-F238E27FC236}">
                <a16:creationId xmlns:a16="http://schemas.microsoft.com/office/drawing/2014/main" id="{2B70DA0A-3B2F-6A16-81EB-5791478364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4" b="22597"/>
          <a:stretch/>
        </p:blipFill>
        <p:spPr>
          <a:xfrm>
            <a:off x="5282270" y="3926150"/>
            <a:ext cx="2573422" cy="2948338"/>
          </a:xfrm>
          <a:prstGeom prst="rect">
            <a:avLst/>
          </a:prstGeom>
        </p:spPr>
      </p:pic>
      <p:pic>
        <p:nvPicPr>
          <p:cNvPr id="17" name="Imagine 16" descr="O imagine care conține instrument, foarfecă&#10;&#10;Descriere generată automat">
            <a:extLst>
              <a:ext uri="{FF2B5EF4-FFF2-40B4-BE49-F238E27FC236}">
                <a16:creationId xmlns:a16="http://schemas.microsoft.com/office/drawing/2014/main" id="{54529E63-A335-9FE6-E414-5D28711BB7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0" b="16431"/>
          <a:stretch/>
        </p:blipFill>
        <p:spPr>
          <a:xfrm>
            <a:off x="3316784" y="3926150"/>
            <a:ext cx="2068923" cy="2948337"/>
          </a:xfrm>
          <a:prstGeom prst="rect">
            <a:avLst/>
          </a:prstGeom>
        </p:spPr>
      </p:pic>
      <p:pic>
        <p:nvPicPr>
          <p:cNvPr id="19" name="WhatsApp Video 2022-05-13 at 00.23.05 (1)">
            <a:hlinkClick r:id="" action="ppaction://media"/>
            <a:extLst>
              <a:ext uri="{FF2B5EF4-FFF2-40B4-BE49-F238E27FC236}">
                <a16:creationId xmlns:a16="http://schemas.microsoft.com/office/drawing/2014/main" id="{EA035FB6-9BA0-E98A-3495-71F399F0E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8731"/>
            <a:ext cx="3476625" cy="7060605"/>
          </a:xfrm>
          <a:prstGeom prst="rect">
            <a:avLst/>
          </a:prstGeom>
        </p:spPr>
      </p:pic>
      <p:sp>
        <p:nvSpPr>
          <p:cNvPr id="20" name="CasetăText 19">
            <a:extLst>
              <a:ext uri="{FF2B5EF4-FFF2-40B4-BE49-F238E27FC236}">
                <a16:creationId xmlns:a16="http://schemas.microsoft.com/office/drawing/2014/main" id="{D05539CC-9815-A085-CFDA-CA3551A73C72}"/>
              </a:ext>
            </a:extLst>
          </p:cNvPr>
          <p:cNvSpPr txBox="1"/>
          <p:nvPr/>
        </p:nvSpPr>
        <p:spPr>
          <a:xfrm>
            <a:off x="4152900" y="414471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Bodoni MT" panose="02070603080606020203" pitchFamily="18" charset="0"/>
                <a:cs typeface="Times New Roman" panose="02020603050405020304" pitchFamily="18" charset="0"/>
              </a:rPr>
              <a:t>Imprimarea 3D a </a:t>
            </a:r>
            <a:r>
              <a:rPr lang="en-US" dirty="0">
                <a:latin typeface="Bodoni MT" panose="02070603080606020203" pitchFamily="18" charset="0"/>
                <a:cs typeface="Times New Roman" panose="02020603050405020304" pitchFamily="18" charset="0"/>
              </a:rPr>
              <a:t>u</a:t>
            </a:r>
            <a:r>
              <a:rPr lang="ro-RO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nei</a:t>
            </a:r>
            <a:r>
              <a:rPr lang="ro-RO" dirty="0">
                <a:latin typeface="Bodoni MT" panose="02070603080606020203" pitchFamily="18" charset="0"/>
                <a:cs typeface="Times New Roman" panose="02020603050405020304" pitchFamily="18" charset="0"/>
              </a:rPr>
              <a:t> rame</a:t>
            </a:r>
            <a:endParaRPr lang="en-US" dirty="0">
              <a:latin typeface="Bodoni MT" panose="020706030806060202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ine 21">
            <a:extLst>
              <a:ext uri="{FF2B5EF4-FFF2-40B4-BE49-F238E27FC236}">
                <a16:creationId xmlns:a16="http://schemas.microsoft.com/office/drawing/2014/main" id="{4B14EAE0-93CA-A286-8FB0-D892470C2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322" y="1989498"/>
            <a:ext cx="4309960" cy="2502470"/>
          </a:xfrm>
          <a:prstGeom prst="rect">
            <a:avLst/>
          </a:prstGeom>
        </p:spPr>
      </p:pic>
      <p:pic>
        <p:nvPicPr>
          <p:cNvPr id="24" name="Imagine 23">
            <a:extLst>
              <a:ext uri="{FF2B5EF4-FFF2-40B4-BE49-F238E27FC236}">
                <a16:creationId xmlns:a16="http://schemas.microsoft.com/office/drawing/2014/main" id="{984C0A64-94A8-32A6-4E56-81825FDE8D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92" y="4352834"/>
            <a:ext cx="4309961" cy="2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06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DC06CF29-E4C6-FF97-73D0-5262C30E0C0B}"/>
              </a:ext>
            </a:extLst>
          </p:cNvPr>
          <p:cNvSpPr txBox="1"/>
          <p:nvPr/>
        </p:nvSpPr>
        <p:spPr>
          <a:xfrm>
            <a:off x="1406488" y="2081323"/>
            <a:ext cx="4687988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latin typeface="Bodoni MT" panose="02070603080606020203" pitchFamily="18" charset="0"/>
              </a:rPr>
              <a:t>Va</a:t>
            </a:r>
            <a:r>
              <a:rPr lang="en-US" sz="4000" dirty="0">
                <a:latin typeface="Bodoni MT" panose="02070603080606020203" pitchFamily="18" charset="0"/>
              </a:rPr>
              <a:t> </a:t>
            </a:r>
            <a:r>
              <a:rPr lang="en-US" sz="4000" dirty="0" err="1">
                <a:latin typeface="Bodoni MT" panose="02070603080606020203" pitchFamily="18" charset="0"/>
              </a:rPr>
              <a:t>mulțumesc</a:t>
            </a:r>
            <a:r>
              <a:rPr lang="en-US" sz="4000" dirty="0">
                <a:latin typeface="Bodoni MT" panose="02070603080606020203" pitchFamily="18" charset="0"/>
              </a:rPr>
              <a:t> </a:t>
            </a:r>
            <a:r>
              <a:rPr lang="en-US" sz="4000" dirty="0" err="1">
                <a:latin typeface="Bodoni MT" panose="02070603080606020203" pitchFamily="18" charset="0"/>
              </a:rPr>
              <a:t>pentru</a:t>
            </a:r>
            <a:r>
              <a:rPr lang="en-US" sz="4000" dirty="0">
                <a:latin typeface="Bodoni MT" panose="02070603080606020203" pitchFamily="18" charset="0"/>
              </a:rPr>
              <a:t> </a:t>
            </a:r>
            <a:r>
              <a:rPr lang="en-US" sz="4000" dirty="0" err="1">
                <a:latin typeface="Bodoni MT" panose="02070603080606020203" pitchFamily="18" charset="0"/>
              </a:rPr>
              <a:t>atenția</a:t>
            </a:r>
            <a:r>
              <a:rPr lang="en-US" sz="4000" dirty="0">
                <a:latin typeface="Bodoni MT" panose="02070603080606020203" pitchFamily="18" charset="0"/>
              </a:rPr>
              <a:t> </a:t>
            </a:r>
            <a:r>
              <a:rPr lang="en-US" sz="4000" dirty="0" err="1">
                <a:latin typeface="Bodoni MT" panose="02070603080606020203" pitchFamily="18" charset="0"/>
              </a:rPr>
              <a:t>acordată</a:t>
            </a:r>
            <a:r>
              <a:rPr lang="en-US" sz="4000" dirty="0">
                <a:latin typeface="Bodoni MT" panose="02070603080606020203" pitchFamily="18" charset="0"/>
              </a:rPr>
              <a:t> !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4736EBD-B0C4-7DB4-D680-32DC07784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9" r="-2" b="-2"/>
          <a:stretch/>
        </p:blipFill>
        <p:spPr bwMode="auto">
          <a:xfrm>
            <a:off x="5773840" y="1224593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0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B87D95-93ED-6F55-1900-B27AAE98F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tăText 1">
            <a:extLst>
              <a:ext uri="{FF2B5EF4-FFF2-40B4-BE49-F238E27FC236}">
                <a16:creationId xmlns:a16="http://schemas.microsoft.com/office/drawing/2014/main" id="{81B6DD73-EAE5-1FF2-27E0-AF8350D11F93}"/>
              </a:ext>
            </a:extLst>
          </p:cNvPr>
          <p:cNvSpPr txBox="1"/>
          <p:nvPr/>
        </p:nvSpPr>
        <p:spPr>
          <a:xfrm>
            <a:off x="7129965" y="1790700"/>
            <a:ext cx="4140013" cy="431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o-RO" sz="2400" dirty="0">
                <a:latin typeface="Bodoni MT" panose="02070603080606020203" pitchFamily="18" charset="0"/>
                <a:cs typeface="Times New Roman" panose="02020603050405020304" pitchFamily="18" charset="0"/>
              </a:rPr>
              <a:t>Referatul cuprinde: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Istoria Ramelor de ochelari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Clasificarea ramelor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Alegerea ramelor de ochelari in </a:t>
            </a:r>
            <a:r>
              <a:rPr lang="ro-RO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functie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de: forma fetei, tonul pielii, culoarea ochilor și culoarea parului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Imprimarea 3D a ramelor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05735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E142508D-DCB4-49FC-885E-2CF85330E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2791DBF5-3FCA-4011-AF8A-650D650F9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D964C04B-075F-470A-BC51-AF7231465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57AB58F-FDBA-4575-9E72-86B7F843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90D78486-07CC-4AFC-93CC-B95A73D03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8" name="Picture 6" descr="Istoria ochelarilor, invenția revoluționară din Evul Mediu - Incredibilia.ro">
            <a:extLst>
              <a:ext uri="{FF2B5EF4-FFF2-40B4-BE49-F238E27FC236}">
                <a16:creationId xmlns:a16="http://schemas.microsoft.com/office/drawing/2014/main" id="{674DC62A-C24D-BCDB-7C3C-3819644A8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8170" y="972342"/>
            <a:ext cx="2168661" cy="13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storia Ochelarilor">
            <a:extLst>
              <a:ext uri="{FF2B5EF4-FFF2-40B4-BE49-F238E27FC236}">
                <a16:creationId xmlns:a16="http://schemas.microsoft.com/office/drawing/2014/main" id="{B42F96E5-53E3-FD39-5D4C-7BEC2C9D1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6628" y="813387"/>
            <a:ext cx="2167128" cy="163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Ochelari pince nez Fits-U laminați cu aur galben | brevet Jules Cottet |  cca.1900">
            <a:extLst>
              <a:ext uri="{FF2B5EF4-FFF2-40B4-BE49-F238E27FC236}">
                <a16:creationId xmlns:a16="http://schemas.microsoft.com/office/drawing/2014/main" id="{7E81F7E6-3A7A-FCB0-C21D-99B050EF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9985" y="843534"/>
            <a:ext cx="2167128" cy="162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8E841053-440B-6622-9198-93388F27D095}"/>
              </a:ext>
            </a:extLst>
          </p:cNvPr>
          <p:cNvSpPr txBox="1"/>
          <p:nvPr/>
        </p:nvSpPr>
        <p:spPr>
          <a:xfrm>
            <a:off x="273295" y="907526"/>
            <a:ext cx="3569032" cy="5473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Înainte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apariţia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ochelaril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care se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presupune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avut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loc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între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anii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1260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1290,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călugării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prezbitism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utilizau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asa-numitele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„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pietre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citit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(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Lentilele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la Gotland),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asezate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manuscrise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niste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lupe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o-RO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La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început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5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Optica medical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ochelarii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nu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erau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foarte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S-au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încercat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diverse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soluţii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fiind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trecerea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unor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panglici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mătase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peste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urechi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de care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chinezii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atârnau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greutăţi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1730, un optician (Edward Scarlett) a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avut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primul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ideea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atasa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părţi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rigide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stea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fixate pe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urechi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Acesti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s-au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răspândit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foarte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repede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secolul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18 a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apărut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lornieta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pereche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 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cu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mâner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Lornieta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era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degrabă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folosită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accesoriu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modă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decât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dispozitiv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optic medical.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Monoclul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apărut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tot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secolul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18,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devenind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foarte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popular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secolul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19,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special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Germania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Rusia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Monoclul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era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purtat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iniţial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bărbaţii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nobili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00" name="Picture 8" descr="Lornion, Monoclu ( ochelari opera )argint 935 Bucuresti Sectorul 2 • OLX.ro">
            <a:extLst>
              <a:ext uri="{FF2B5EF4-FFF2-40B4-BE49-F238E27FC236}">
                <a16:creationId xmlns:a16="http://schemas.microsoft.com/office/drawing/2014/main" id="{9F62F686-06C0-913B-3A35-9B363D529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1824" y="2755581"/>
            <a:ext cx="5996033" cy="337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istorie ochelari - monoclul">
            <a:extLst>
              <a:ext uri="{FF2B5EF4-FFF2-40B4-BE49-F238E27FC236}">
                <a16:creationId xmlns:a16="http://schemas.microsoft.com/office/drawing/2014/main" id="{6A87317B-190A-8FF6-07EB-561CEA9A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824" y="4357075"/>
            <a:ext cx="2075301" cy="181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tăText 36">
            <a:extLst>
              <a:ext uri="{FF2B5EF4-FFF2-40B4-BE49-F238E27FC236}">
                <a16:creationId xmlns:a16="http://schemas.microsoft.com/office/drawing/2014/main" id="{BC9F719A-9C16-BF56-3EA7-22FAAFDB2D7B}"/>
              </a:ext>
            </a:extLst>
          </p:cNvPr>
          <p:cNvSpPr txBox="1"/>
          <p:nvPr/>
        </p:nvSpPr>
        <p:spPr>
          <a:xfrm>
            <a:off x="41561" y="6581001"/>
            <a:ext cx="6124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https://oftalmestet.ro/istoria-ochelarilor/</a:t>
            </a:r>
          </a:p>
        </p:txBody>
      </p:sp>
      <p:sp>
        <p:nvSpPr>
          <p:cNvPr id="39" name="CasetăText 38">
            <a:extLst>
              <a:ext uri="{FF2B5EF4-FFF2-40B4-BE49-F238E27FC236}">
                <a16:creationId xmlns:a16="http://schemas.microsoft.com/office/drawing/2014/main" id="{1666F073-C125-02CC-31B8-284884EB2E3D}"/>
              </a:ext>
            </a:extLst>
          </p:cNvPr>
          <p:cNvSpPr txBox="1"/>
          <p:nvPr/>
        </p:nvSpPr>
        <p:spPr>
          <a:xfrm>
            <a:off x="5401824" y="6581001"/>
            <a:ext cx="6123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https://www.artantik.ro/ochealari-pince-nez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B0660A35-D370-715B-FCB4-902ACD0FFA4B}"/>
              </a:ext>
            </a:extLst>
          </p:cNvPr>
          <p:cNvSpPr txBox="1"/>
          <p:nvPr/>
        </p:nvSpPr>
        <p:spPr>
          <a:xfrm>
            <a:off x="3658350" y="179338"/>
            <a:ext cx="3818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ISTORIA RAMELOR DE OCHELARI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316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4" name="Rectangle 74">
            <a:extLst>
              <a:ext uri="{FF2B5EF4-FFF2-40B4-BE49-F238E27FC236}">
                <a16:creationId xmlns:a16="http://schemas.microsoft.com/office/drawing/2014/main" id="{FF93924A-10DF-4647-8C7A-115C0175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5A933280-6B20-BA34-EBB4-57DB57792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065"/>
          <a:stretch/>
        </p:blipFill>
        <p:spPr>
          <a:xfrm>
            <a:off x="3173467" y="215565"/>
            <a:ext cx="3003103" cy="2064985"/>
          </a:xfrm>
          <a:prstGeom prst="rect">
            <a:avLst/>
          </a:prstGeom>
        </p:spPr>
      </p:pic>
      <p:pic>
        <p:nvPicPr>
          <p:cNvPr id="9222" name="Picture 6" descr="Ochelari - Pentru Vedere si Preturi Ochelari">
            <a:extLst>
              <a:ext uri="{FF2B5EF4-FFF2-40B4-BE49-F238E27FC236}">
                <a16:creationId xmlns:a16="http://schemas.microsoft.com/office/drawing/2014/main" id="{B9E956B4-045F-A76C-F6AD-761150016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5" r="3" b="10336"/>
          <a:stretch/>
        </p:blipFill>
        <p:spPr bwMode="auto">
          <a:xfrm>
            <a:off x="157160" y="171718"/>
            <a:ext cx="3016307" cy="222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04106F6D-455A-9417-0A7B-725AFC6DE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6" r="11885" b="-5"/>
          <a:stretch/>
        </p:blipFill>
        <p:spPr>
          <a:xfrm>
            <a:off x="3206702" y="2295919"/>
            <a:ext cx="3016307" cy="2067887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B2B5C2FC-23F0-C4E6-32D2-72F54C98845E}"/>
              </a:ext>
            </a:extLst>
          </p:cNvPr>
          <p:cNvSpPr txBox="1"/>
          <p:nvPr/>
        </p:nvSpPr>
        <p:spPr>
          <a:xfrm>
            <a:off x="6767535" y="1914700"/>
            <a:ext cx="4785851" cy="3728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Modele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cadru</a:t>
            </a: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Ramă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întreagă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cadru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Ramă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jumătate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cadru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prindere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 fir)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Ochelarii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fără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Ramă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fără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cadru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cu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lentile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prinse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capse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șuruburi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CasetăText 20">
            <a:extLst>
              <a:ext uri="{FF2B5EF4-FFF2-40B4-BE49-F238E27FC236}">
                <a16:creationId xmlns:a16="http://schemas.microsoft.com/office/drawing/2014/main" id="{B9C5F6B4-27B8-99CC-4618-D675F67C6907}"/>
              </a:ext>
            </a:extLst>
          </p:cNvPr>
          <p:cNvSpPr txBox="1"/>
          <p:nvPr/>
        </p:nvSpPr>
        <p:spPr>
          <a:xfrm>
            <a:off x="9267816" y="5635102"/>
            <a:ext cx="6105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https://real-optic.ro/ochelari.html</a:t>
            </a:r>
          </a:p>
        </p:txBody>
      </p:sp>
      <p:sp>
        <p:nvSpPr>
          <p:cNvPr id="23" name="CasetăText 22">
            <a:extLst>
              <a:ext uri="{FF2B5EF4-FFF2-40B4-BE49-F238E27FC236}">
                <a16:creationId xmlns:a16="http://schemas.microsoft.com/office/drawing/2014/main" id="{12DED0D0-A43F-96C7-457A-60023FD9D42E}"/>
              </a:ext>
            </a:extLst>
          </p:cNvPr>
          <p:cNvSpPr txBox="1"/>
          <p:nvPr/>
        </p:nvSpPr>
        <p:spPr>
          <a:xfrm>
            <a:off x="6558164" y="5934669"/>
            <a:ext cx="6891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https://grandeoptique.ro/produs/rame-de-ochelari-bulget-bg1658-07a/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27A44137-A082-9570-30AB-8ED44DC2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39" y="1963947"/>
            <a:ext cx="2383237" cy="254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Versace VE1248B 1052 rame de ochelari - Ochelari de soare, Lentile de  contact, Ochelari de vedere | OptiEyes">
            <a:extLst>
              <a:ext uri="{FF2B5EF4-FFF2-40B4-BE49-F238E27FC236}">
                <a16:creationId xmlns:a16="http://schemas.microsoft.com/office/drawing/2014/main" id="{D5AB1505-0C1D-30F4-2201-5FAD4808B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r="8055"/>
          <a:stretch/>
        </p:blipFill>
        <p:spPr bwMode="auto">
          <a:xfrm>
            <a:off x="212433" y="4561100"/>
            <a:ext cx="2808111" cy="168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setăText 28">
            <a:extLst>
              <a:ext uri="{FF2B5EF4-FFF2-40B4-BE49-F238E27FC236}">
                <a16:creationId xmlns:a16="http://schemas.microsoft.com/office/drawing/2014/main" id="{F84D4393-6351-F977-748D-80C75C8CDD4A}"/>
              </a:ext>
            </a:extLst>
          </p:cNvPr>
          <p:cNvSpPr txBox="1"/>
          <p:nvPr/>
        </p:nvSpPr>
        <p:spPr>
          <a:xfrm>
            <a:off x="6516672" y="6317940"/>
            <a:ext cx="5803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https://www.optieyes.ro/magazin-online/rame-de-ochelari/versace/versace-ve1248b-1052-rame-de-ochelari/</a:t>
            </a:r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2B9E85D2-113F-28E1-7AFB-E213EE92B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716" y="4561100"/>
            <a:ext cx="3313601" cy="19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71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AB65AE-A08D-4F43-8E53-5F1B8D84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7B7E8194-A80C-3862-9953-9D7C51AF4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316"/>
          <a:stretch/>
        </p:blipFill>
        <p:spPr>
          <a:xfrm>
            <a:off x="8479395" y="3480479"/>
            <a:ext cx="3394719" cy="2100161"/>
          </a:xfrm>
          <a:prstGeom prst="rect">
            <a:avLst/>
          </a:prstGeom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DF21BD8B-BEE1-C90C-9CAF-903B09524000}"/>
              </a:ext>
            </a:extLst>
          </p:cNvPr>
          <p:cNvSpPr txBox="1"/>
          <p:nvPr/>
        </p:nvSpPr>
        <p:spPr>
          <a:xfrm>
            <a:off x="270041" y="391105"/>
            <a:ext cx="4113338" cy="5111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0" dirty="0" err="1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Rame</a:t>
            </a:r>
            <a:r>
              <a:rPr lang="en-US" sz="2400" b="1" i="0" dirty="0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 de </a:t>
            </a:r>
            <a:r>
              <a:rPr lang="en-US" sz="2400" b="1" i="0" dirty="0" err="1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ochelari</a:t>
            </a:r>
            <a:r>
              <a:rPr lang="en-US" sz="2400" b="1" i="0" dirty="0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în</a:t>
            </a:r>
            <a:r>
              <a:rPr lang="en-US" sz="2400" b="1" i="0" dirty="0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funcție</a:t>
            </a:r>
            <a:r>
              <a:rPr lang="en-US" sz="2400" b="1" i="0" dirty="0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0" dirty="0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de material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oftalmologul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recomandă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purtăm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ochelarii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permanent,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luat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considerare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faptul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model mare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deveni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inconfortabil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câteva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ore de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folosire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Putem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alege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între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din metal (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rezistente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din plastic (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uşoare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sensibile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titan (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uşoare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flexibile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Ultem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flexibile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rezistente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din plastic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din metal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i="0" dirty="0">
              <a:effectLst/>
            </a:endParaRPr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043816FE-5F9D-99B4-441F-8A04DD114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75" y="495661"/>
            <a:ext cx="4110069" cy="2732314"/>
          </a:xfrm>
          <a:prstGeom prst="rect">
            <a:avLst/>
          </a:prstGeom>
        </p:spPr>
      </p:pic>
      <p:pic>
        <p:nvPicPr>
          <p:cNvPr id="10242" name="Picture 2" descr="Ochelari cu lentile de protectie pentru calculator, rame flori, DyStyle -  eMAG.ro">
            <a:extLst>
              <a:ext uri="{FF2B5EF4-FFF2-40B4-BE49-F238E27FC236}">
                <a16:creationId xmlns:a16="http://schemas.microsoft.com/office/drawing/2014/main" id="{412675D3-4857-7595-B0A8-AC5E0D83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409" y="29747"/>
            <a:ext cx="3399253" cy="339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tăText 14">
            <a:extLst>
              <a:ext uri="{FF2B5EF4-FFF2-40B4-BE49-F238E27FC236}">
                <a16:creationId xmlns:a16="http://schemas.microsoft.com/office/drawing/2014/main" id="{7DD819EE-38ED-98D2-E1E8-76452E13E501}"/>
              </a:ext>
            </a:extLst>
          </p:cNvPr>
          <p:cNvSpPr txBox="1"/>
          <p:nvPr/>
        </p:nvSpPr>
        <p:spPr>
          <a:xfrm>
            <a:off x="0" y="602700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https://lensa.ro/ray-ban/</a:t>
            </a:r>
          </a:p>
        </p:txBody>
      </p:sp>
      <p:pic>
        <p:nvPicPr>
          <p:cNvPr id="10244" name="Picture 4" descr="Ray-Ban - Lensa.ro®">
            <a:extLst>
              <a:ext uri="{FF2B5EF4-FFF2-40B4-BE49-F238E27FC236}">
                <a16:creationId xmlns:a16="http://schemas.microsoft.com/office/drawing/2014/main" id="{6E3E783A-3392-BF7F-A369-24201F3D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03" y="2830934"/>
            <a:ext cx="3399253" cy="339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tăText 17">
            <a:extLst>
              <a:ext uri="{FF2B5EF4-FFF2-40B4-BE49-F238E27FC236}">
                <a16:creationId xmlns:a16="http://schemas.microsoft.com/office/drawing/2014/main" id="{4C94E6B3-49FD-990F-59F9-F55611C9133E}"/>
              </a:ext>
            </a:extLst>
          </p:cNvPr>
          <p:cNvSpPr txBox="1"/>
          <p:nvPr/>
        </p:nvSpPr>
        <p:spPr>
          <a:xfrm>
            <a:off x="-1525" y="63347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https://www.okazii.ro/ochelari-lentila-transparenta-rame-plastic-flori-model-flower-a179956923</a:t>
            </a:r>
          </a:p>
        </p:txBody>
      </p:sp>
    </p:spTree>
    <p:extLst>
      <p:ext uri="{BB962C8B-B14F-4D97-AF65-F5344CB8AC3E}">
        <p14:creationId xmlns:p14="http://schemas.microsoft.com/office/powerpoint/2010/main" val="3258997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tăText 2">
            <a:extLst>
              <a:ext uri="{FF2B5EF4-FFF2-40B4-BE49-F238E27FC236}">
                <a16:creationId xmlns:a16="http://schemas.microsoft.com/office/drawing/2014/main" id="{A7250ABC-ADD3-EB2E-A519-B9B68609ADBB}"/>
              </a:ext>
            </a:extLst>
          </p:cNvPr>
          <p:cNvSpPr txBox="1"/>
          <p:nvPr/>
        </p:nvSpPr>
        <p:spPr>
          <a:xfrm>
            <a:off x="285923" y="553557"/>
            <a:ext cx="4808308" cy="43235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Rame</a:t>
            </a:r>
            <a:r>
              <a:rPr lang="en-US" dirty="0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ochelari</a:t>
            </a:r>
            <a:r>
              <a:rPr lang="en-US" dirty="0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funcție</a:t>
            </a:r>
            <a:r>
              <a:rPr lang="en-US" dirty="0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formă</a:t>
            </a:r>
            <a:r>
              <a:rPr lang="en-US" dirty="0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odoni MT" panose="02070603080606020203" pitchFamily="18" charset="0"/>
                <a:cs typeface="Times New Roman" panose="02020603050405020304" pitchFamily="18" charset="0"/>
              </a:rPr>
              <a:t>stil</a:t>
            </a:r>
            <a:endParaRPr lang="en-US" dirty="0">
              <a:effectLst/>
              <a:latin typeface="Bodoni MT" panose="02070603080606020203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Pe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lângă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rolul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corecție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protecție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important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accesoriu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Când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alegi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ține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stilul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personalitatea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ta, precum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faptul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există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 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pentru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bărbați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cu 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pentru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femei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 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unisex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rotunzi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tip Aviator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Cat eye (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pisică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pătrați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tip Clubmaster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900" b="1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900" dirty="0"/>
            </a:br>
            <a:endParaRPr lang="en-US" sz="900" b="1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b="1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b="1" i="0" dirty="0">
              <a:effectLst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0E19DF04-E409-B2F7-E023-6B39C663A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6" r="33286" b="4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B1EC869E-E4EE-3024-1E80-0D71462682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502" b="3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28801134-9829-2B24-0A24-0828A41533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5" r="19366" b="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3A1B15A4-89DC-9773-935E-3E4C184AAC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737" r="5" b="12842"/>
          <a:stretch/>
        </p:blipFill>
        <p:spPr>
          <a:xfrm>
            <a:off x="1853516" y="4768677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ine 10">
            <a:extLst>
              <a:ext uri="{FF2B5EF4-FFF2-40B4-BE49-F238E27FC236}">
                <a16:creationId xmlns:a16="http://schemas.microsoft.com/office/drawing/2014/main" id="{19F67532-9169-AF2B-3DEE-DA6118185C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2" r="31222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  <p:sp>
        <p:nvSpPr>
          <p:cNvPr id="28" name="CasetăText 27">
            <a:extLst>
              <a:ext uri="{FF2B5EF4-FFF2-40B4-BE49-F238E27FC236}">
                <a16:creationId xmlns:a16="http://schemas.microsoft.com/office/drawing/2014/main" id="{A98EEEF0-1F53-EE58-1255-E6AE8B5E26E4}"/>
              </a:ext>
            </a:extLst>
          </p:cNvPr>
          <p:cNvSpPr txBox="1"/>
          <p:nvPr/>
        </p:nvSpPr>
        <p:spPr>
          <a:xfrm>
            <a:off x="0" y="43125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https://www.videt.ro/clasificarea-ramelor-de-ochelari.html</a:t>
            </a:r>
          </a:p>
        </p:txBody>
      </p:sp>
    </p:spTree>
    <p:extLst>
      <p:ext uri="{BB962C8B-B14F-4D97-AF65-F5344CB8AC3E}">
        <p14:creationId xmlns:p14="http://schemas.microsoft.com/office/powerpoint/2010/main" val="1255780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992132-3F0D-E0DA-A769-423F694CC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43" y="3355130"/>
            <a:ext cx="5159828" cy="307832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just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pereche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bine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aleasă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ofere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câmp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vizual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mare.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înseamnă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poziționarea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pupilele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aproape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mijlocul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înălțimii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lentilei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Acesta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factor important de care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ținem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alegem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nouă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Variantele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următoarele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Ramele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pernițe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nazale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Ramele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punte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nazală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5" name="Picture 1" descr="pozitie rama ochelari pe nas">
            <a:extLst>
              <a:ext uri="{FF2B5EF4-FFF2-40B4-BE49-F238E27FC236}">
                <a16:creationId xmlns:a16="http://schemas.microsoft.com/office/drawing/2014/main" id="{1CD20E85-B3E0-7E93-0B8F-A02CDA509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5771" y="952500"/>
            <a:ext cx="5307651" cy="482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um să reglați acasă ramele ochelarilor | Lentiamo">
            <a:extLst>
              <a:ext uri="{FF2B5EF4-FFF2-40B4-BE49-F238E27FC236}">
                <a16:creationId xmlns:a16="http://schemas.microsoft.com/office/drawing/2014/main" id="{6DA43D6B-5D4F-44EB-81DF-1E739FCC6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 r="40180"/>
          <a:stretch/>
        </p:blipFill>
        <p:spPr bwMode="auto">
          <a:xfrm>
            <a:off x="717423" y="1127567"/>
            <a:ext cx="2726857" cy="185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EAC2EF27-FCAB-B457-A07F-11789A3BA210}"/>
              </a:ext>
            </a:extLst>
          </p:cNvPr>
          <p:cNvSpPr txBox="1"/>
          <p:nvPr/>
        </p:nvSpPr>
        <p:spPr>
          <a:xfrm>
            <a:off x="7249886" y="64511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https://www.lentiamo.ro/cum-sa-reglati-ramele-ochelarilor.html</a:t>
            </a:r>
          </a:p>
        </p:txBody>
      </p:sp>
    </p:spTree>
    <p:extLst>
      <p:ext uri="{BB962C8B-B14F-4D97-AF65-F5344CB8AC3E}">
        <p14:creationId xmlns:p14="http://schemas.microsoft.com/office/powerpoint/2010/main" val="258682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ine 7" descr="ochelari vedere fata patrata">
            <a:extLst>
              <a:ext uri="{FF2B5EF4-FFF2-40B4-BE49-F238E27FC236}">
                <a16:creationId xmlns:a16="http://schemas.microsoft.com/office/drawing/2014/main" id="{F8063AFD-1E9C-4E67-1139-A221D4B842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5" r="-5" b="11680"/>
          <a:stretch/>
        </p:blipFill>
        <p:spPr bwMode="auto">
          <a:xfrm>
            <a:off x="822066" y="208726"/>
            <a:ext cx="2587884" cy="2067280"/>
          </a:xfrm>
          <a:prstGeom prst="rect">
            <a:avLst/>
          </a:prstGeom>
          <a:noFill/>
        </p:spPr>
      </p:pic>
      <p:pic>
        <p:nvPicPr>
          <p:cNvPr id="11" name="Imagine 10" descr="ochelari fata ovala">
            <a:extLst>
              <a:ext uri="{FF2B5EF4-FFF2-40B4-BE49-F238E27FC236}">
                <a16:creationId xmlns:a16="http://schemas.microsoft.com/office/drawing/2014/main" id="{1B3721CA-15AF-A045-7904-7344CC41E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" r="-5" b="13930"/>
          <a:stretch/>
        </p:blipFill>
        <p:spPr bwMode="auto">
          <a:xfrm>
            <a:off x="4169094" y="29259"/>
            <a:ext cx="2607173" cy="2180401"/>
          </a:xfrm>
          <a:prstGeom prst="rect">
            <a:avLst/>
          </a:prstGeom>
          <a:noFill/>
        </p:spPr>
      </p:pic>
      <p:pic>
        <p:nvPicPr>
          <p:cNvPr id="1032" name="Picture 8" descr="best sunglasses for face shape male Big sale - OFF 62%">
            <a:extLst>
              <a:ext uri="{FF2B5EF4-FFF2-40B4-BE49-F238E27FC236}">
                <a16:creationId xmlns:a16="http://schemas.microsoft.com/office/drawing/2014/main" id="{03E70C9D-788F-B053-DB50-A9593B3AD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813" y="2352093"/>
            <a:ext cx="2234320" cy="22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ine 9" descr="ochelari fata rotunda">
            <a:extLst>
              <a:ext uri="{FF2B5EF4-FFF2-40B4-BE49-F238E27FC236}">
                <a16:creationId xmlns:a16="http://schemas.microsoft.com/office/drawing/2014/main" id="{49C0AAFF-B2E1-E9B0-1ECF-DAB6259ECB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7501"/>
          <a:stretch/>
        </p:blipFill>
        <p:spPr bwMode="auto">
          <a:xfrm>
            <a:off x="6960627" y="195553"/>
            <a:ext cx="2441895" cy="2044047"/>
          </a:xfrm>
          <a:prstGeom prst="rect">
            <a:avLst/>
          </a:prstGeom>
          <a:noFill/>
        </p:spPr>
      </p:pic>
      <p:pic>
        <p:nvPicPr>
          <p:cNvPr id="1034" name="Picture 10" descr="Cum alegi ramele ochelarilor in functie de fizionomie – Totul despre  ochelari de soare, vedere si lentile de contact">
            <a:extLst>
              <a:ext uri="{FF2B5EF4-FFF2-40B4-BE49-F238E27FC236}">
                <a16:creationId xmlns:a16="http://schemas.microsoft.com/office/drawing/2014/main" id="{192753EF-4F28-6E97-0369-0A1117A8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833" y="4964496"/>
            <a:ext cx="2736342" cy="18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7597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DDFDA711-2183-447C-AA6C-B1B56437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10875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ine 8" descr="ochelari fata in forma de inima">
            <a:extLst>
              <a:ext uri="{FF2B5EF4-FFF2-40B4-BE49-F238E27FC236}">
                <a16:creationId xmlns:a16="http://schemas.microsoft.com/office/drawing/2014/main" id="{3E8358B1-3CE9-A8B3-A278-17FCF116AE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" r="-2" b="12562"/>
          <a:stretch/>
        </p:blipFill>
        <p:spPr bwMode="auto">
          <a:xfrm>
            <a:off x="9753600" y="104855"/>
            <a:ext cx="2295873" cy="2028743"/>
          </a:xfrm>
          <a:prstGeom prst="rect">
            <a:avLst/>
          </a:prstGeom>
          <a:noFill/>
        </p:spPr>
      </p:pic>
      <p:sp>
        <p:nvSpPr>
          <p:cNvPr id="16" name="CasetăText 15">
            <a:extLst>
              <a:ext uri="{FF2B5EF4-FFF2-40B4-BE49-F238E27FC236}">
                <a16:creationId xmlns:a16="http://schemas.microsoft.com/office/drawing/2014/main" id="{D4C3C40E-DEA1-C2DE-331E-8512DE80DAED}"/>
              </a:ext>
            </a:extLst>
          </p:cNvPr>
          <p:cNvSpPr txBox="1"/>
          <p:nvPr/>
        </p:nvSpPr>
        <p:spPr>
          <a:xfrm>
            <a:off x="4609300" y="3066140"/>
            <a:ext cx="6868620" cy="751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 err="1">
                <a:solidFill>
                  <a:srgbClr val="FFFFFF"/>
                </a:solidFill>
                <a:effectLst/>
                <a:latin typeface="Bodoni MT" panose="02070603080606020203" pitchFamily="18" charset="0"/>
              </a:rPr>
              <a:t>Ochelari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Bodoni MT" panose="02070603080606020203" pitchFamily="18" charset="0"/>
              </a:rPr>
              <a:t> de </a:t>
            </a:r>
            <a:r>
              <a:rPr lang="en-US" sz="2000" b="1" i="0" dirty="0" err="1">
                <a:solidFill>
                  <a:srgbClr val="FFFFFF"/>
                </a:solidFill>
                <a:effectLst/>
                <a:latin typeface="Bodoni MT" panose="02070603080606020203" pitchFamily="18" charset="0"/>
              </a:rPr>
              <a:t>vedere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lang="en-US" sz="2000" b="1" i="0" dirty="0" err="1">
                <a:solidFill>
                  <a:srgbClr val="FFFFFF"/>
                </a:solidFill>
                <a:effectLst/>
                <a:latin typeface="Bodoni MT" panose="02070603080606020203" pitchFamily="18" charset="0"/>
              </a:rPr>
              <a:t>în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lang="en-US" sz="2000" b="1" i="0" dirty="0" err="1">
                <a:solidFill>
                  <a:srgbClr val="FFFFFF"/>
                </a:solidFill>
                <a:effectLst/>
                <a:latin typeface="Bodoni MT" panose="02070603080606020203" pitchFamily="18" charset="0"/>
              </a:rPr>
              <a:t>funcție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Bodoni MT" panose="02070603080606020203" pitchFamily="18" charset="0"/>
              </a:rPr>
              <a:t> de forma </a:t>
            </a:r>
            <a:r>
              <a:rPr lang="en-US" sz="2000" b="1" i="0" dirty="0" err="1">
                <a:solidFill>
                  <a:srgbClr val="FFFFFF"/>
                </a:solidFill>
                <a:effectLst/>
                <a:latin typeface="Bodoni MT" panose="02070603080606020203" pitchFamily="18" charset="0"/>
              </a:rPr>
              <a:t>feței</a:t>
            </a:r>
            <a:endParaRPr lang="en-US" sz="2000" b="1" i="0" dirty="0">
              <a:solidFill>
                <a:srgbClr val="FFFFFF"/>
              </a:solidFill>
              <a:effectLst/>
              <a:latin typeface="Bodoni MT" panose="02070603080606020203" pitchFamily="18" charset="0"/>
            </a:endParaRPr>
          </a:p>
        </p:txBody>
      </p:sp>
      <p:sp>
        <p:nvSpPr>
          <p:cNvPr id="25" name="CasetăText 24">
            <a:extLst>
              <a:ext uri="{FF2B5EF4-FFF2-40B4-BE49-F238E27FC236}">
                <a16:creationId xmlns:a16="http://schemas.microsoft.com/office/drawing/2014/main" id="{AA05AEC5-8802-8F84-78CC-F18809A3C6F6}"/>
              </a:ext>
            </a:extLst>
          </p:cNvPr>
          <p:cNvSpPr txBox="1"/>
          <p:nvPr/>
        </p:nvSpPr>
        <p:spPr>
          <a:xfrm>
            <a:off x="4717559" y="3909031"/>
            <a:ext cx="6124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simplificată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când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vine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vorba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alegerea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ochelarilor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funcţie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forma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feţei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alegi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lentilei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opuse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formei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feţei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De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faţa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rotundă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ramele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pătrate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potrivite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faţa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pătrată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potrivesc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ramele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rotunde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Persoanelor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faţa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ovală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 se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potriveşte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principiu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orice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tip de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asetăText 26">
            <a:extLst>
              <a:ext uri="{FF2B5EF4-FFF2-40B4-BE49-F238E27FC236}">
                <a16:creationId xmlns:a16="http://schemas.microsoft.com/office/drawing/2014/main" id="{9E5E10E1-F86C-BBA3-73AE-709DC7E644D6}"/>
              </a:ext>
            </a:extLst>
          </p:cNvPr>
          <p:cNvSpPr txBox="1"/>
          <p:nvPr/>
        </p:nvSpPr>
        <p:spPr>
          <a:xfrm>
            <a:off x="4061144" y="6308106"/>
            <a:ext cx="6123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https://www.videt.ro/clasificarea-ramelor-de-ochelari.html</a:t>
            </a:r>
          </a:p>
        </p:txBody>
      </p:sp>
      <p:sp>
        <p:nvSpPr>
          <p:cNvPr id="29" name="CasetăText 28">
            <a:extLst>
              <a:ext uri="{FF2B5EF4-FFF2-40B4-BE49-F238E27FC236}">
                <a16:creationId xmlns:a16="http://schemas.microsoft.com/office/drawing/2014/main" id="{04F53937-7AB6-5AD8-B5F1-782CF1F10BBD}"/>
              </a:ext>
            </a:extLst>
          </p:cNvPr>
          <p:cNvSpPr txBox="1"/>
          <p:nvPr/>
        </p:nvSpPr>
        <p:spPr>
          <a:xfrm>
            <a:off x="6262141" y="6564847"/>
            <a:ext cx="6659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https://blog.optiblu.ro/cum-alegi-ramele-ochelarilor-in-functie-de-fizionomie/</a:t>
            </a:r>
          </a:p>
        </p:txBody>
      </p:sp>
      <p:sp>
        <p:nvSpPr>
          <p:cNvPr id="31" name="CasetăText 30">
            <a:extLst>
              <a:ext uri="{FF2B5EF4-FFF2-40B4-BE49-F238E27FC236}">
                <a16:creationId xmlns:a16="http://schemas.microsoft.com/office/drawing/2014/main" id="{97942458-A270-0C16-85D3-CB83AB0F1B2E}"/>
              </a:ext>
            </a:extLst>
          </p:cNvPr>
          <p:cNvSpPr txBox="1"/>
          <p:nvPr/>
        </p:nvSpPr>
        <p:spPr>
          <a:xfrm>
            <a:off x="5345976" y="6066668"/>
            <a:ext cx="7222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https://buyly1m.tk/products.aspx?cname=best+sunglasses+for+face+shape+male&amp;cid=437</a:t>
            </a:r>
          </a:p>
        </p:txBody>
      </p:sp>
    </p:spTree>
    <p:extLst>
      <p:ext uri="{BB962C8B-B14F-4D97-AF65-F5344CB8AC3E}">
        <p14:creationId xmlns:p14="http://schemas.microsoft.com/office/powerpoint/2010/main" val="3931308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 descr="ochelari pentru ton neutru">
            <a:extLst>
              <a:ext uri="{FF2B5EF4-FFF2-40B4-BE49-F238E27FC236}">
                <a16:creationId xmlns:a16="http://schemas.microsoft.com/office/drawing/2014/main" id="{5B6659AF-40CE-79AB-D675-49F76E1BB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1" y="1573887"/>
            <a:ext cx="3517119" cy="3385227"/>
          </a:xfrm>
          <a:prstGeom prst="rect">
            <a:avLst/>
          </a:prstGeom>
          <a:noFill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ine 2">
            <a:extLst>
              <a:ext uri="{FF2B5EF4-FFF2-40B4-BE49-F238E27FC236}">
                <a16:creationId xmlns:a16="http://schemas.microsoft.com/office/drawing/2014/main" id="{32A8E34E-D416-C5F2-C900-001113AA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900" y="1573887"/>
            <a:ext cx="3537345" cy="32366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ine 3" descr="ochelari pentru ton cald">
            <a:extLst>
              <a:ext uri="{FF2B5EF4-FFF2-40B4-BE49-F238E27FC236}">
                <a16:creationId xmlns:a16="http://schemas.microsoft.com/office/drawing/2014/main" id="{ADDB8D04-F187-4EAE-50EF-B2E1D5E08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8234" y="1573887"/>
            <a:ext cx="3517120" cy="3226957"/>
          </a:xfrm>
          <a:prstGeom prst="rect">
            <a:avLst/>
          </a:prstGeom>
          <a:noFill/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F7A77D50-BBBD-4CEE-F495-8D3CFF544A73}"/>
              </a:ext>
            </a:extLst>
          </p:cNvPr>
          <p:cNvSpPr txBox="1"/>
          <p:nvPr/>
        </p:nvSpPr>
        <p:spPr>
          <a:xfrm>
            <a:off x="627959" y="5121613"/>
            <a:ext cx="11343059" cy="14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o-RO" sz="20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Majoritatea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persoanelor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ne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încadrăm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mari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categorii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tonuri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piele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rece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cald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neutru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funcție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nuanțele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pielii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noastre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ne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alegem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culorile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hainelor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Cum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ochelarii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sunt un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accesoriu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important din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ținută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vedem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cum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îi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putem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asorta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corespunzător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9F048A3F-21AD-D8B1-9A9E-D4AE647781C4}"/>
              </a:ext>
            </a:extLst>
          </p:cNvPr>
          <p:cNvSpPr txBox="1"/>
          <p:nvPr/>
        </p:nvSpPr>
        <p:spPr>
          <a:xfrm>
            <a:off x="2993730" y="411814"/>
            <a:ext cx="6611516" cy="535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i="0" dirty="0" err="1">
                <a:effectLst/>
                <a:latin typeface="Bodoni MT" panose="02070603080606020203" pitchFamily="18" charset="0"/>
              </a:rPr>
              <a:t>Ochelari</a:t>
            </a:r>
            <a:r>
              <a:rPr lang="en-US" sz="2800" b="1" i="0" dirty="0">
                <a:effectLst/>
                <a:latin typeface="Bodoni MT" panose="02070603080606020203" pitchFamily="18" charset="0"/>
              </a:rPr>
              <a:t> de </a:t>
            </a:r>
            <a:r>
              <a:rPr lang="en-US" sz="2800" b="1" i="0" dirty="0" err="1">
                <a:effectLst/>
                <a:latin typeface="Bodoni MT" panose="02070603080606020203" pitchFamily="18" charset="0"/>
              </a:rPr>
              <a:t>vedere</a:t>
            </a:r>
            <a:r>
              <a:rPr lang="en-US" sz="2800" b="1" i="0" dirty="0">
                <a:effectLst/>
                <a:latin typeface="Bodoni MT" panose="02070603080606020203" pitchFamily="18" charset="0"/>
              </a:rPr>
              <a:t> </a:t>
            </a:r>
            <a:r>
              <a:rPr lang="en-US" sz="2800" b="1" i="0" dirty="0" err="1">
                <a:effectLst/>
                <a:latin typeface="Bodoni MT" panose="02070603080606020203" pitchFamily="18" charset="0"/>
              </a:rPr>
              <a:t>în</a:t>
            </a:r>
            <a:r>
              <a:rPr lang="en-US" sz="2800" b="1" i="0" dirty="0">
                <a:effectLst/>
                <a:latin typeface="Bodoni MT" panose="02070603080606020203" pitchFamily="18" charset="0"/>
              </a:rPr>
              <a:t> </a:t>
            </a:r>
            <a:r>
              <a:rPr lang="en-US" sz="2800" b="1" i="0" dirty="0" err="1">
                <a:effectLst/>
                <a:latin typeface="Bodoni MT" panose="02070603080606020203" pitchFamily="18" charset="0"/>
              </a:rPr>
              <a:t>funcție</a:t>
            </a:r>
            <a:r>
              <a:rPr lang="en-US" sz="2800" b="1" i="0" dirty="0">
                <a:effectLst/>
                <a:latin typeface="Bodoni MT" panose="02070603080606020203" pitchFamily="18" charset="0"/>
              </a:rPr>
              <a:t> de</a:t>
            </a:r>
            <a:r>
              <a:rPr lang="ro-RO" sz="2800" b="1" i="0" dirty="0">
                <a:effectLst/>
                <a:latin typeface="Bodoni MT" panose="02070603080606020203" pitchFamily="18" charset="0"/>
              </a:rPr>
              <a:t> tomul pielii</a:t>
            </a:r>
            <a:endParaRPr lang="en-US" sz="2800" b="1" i="0" dirty="0">
              <a:effectLst/>
              <a:latin typeface="Bodoni MT" panose="02070603080606020203" pitchFamily="18" charset="0"/>
              <a:ea typeface="+mj-ea"/>
              <a:cs typeface="+mj-cs"/>
            </a:endParaRP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ECF740EC-276C-5277-BB9E-B5CE31B6C202}"/>
              </a:ext>
            </a:extLst>
          </p:cNvPr>
          <p:cNvSpPr txBox="1"/>
          <p:nvPr/>
        </p:nvSpPr>
        <p:spPr>
          <a:xfrm>
            <a:off x="7548488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https://www.videt.ro/clasificarea-ramelor-de-ochelari.html</a:t>
            </a:r>
          </a:p>
        </p:txBody>
      </p:sp>
    </p:spTree>
    <p:extLst>
      <p:ext uri="{BB962C8B-B14F-4D97-AF65-F5344CB8AC3E}">
        <p14:creationId xmlns:p14="http://schemas.microsoft.com/office/powerpoint/2010/main" val="4237450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1076</Words>
  <Application>Microsoft Office PowerPoint</Application>
  <PresentationFormat>Ecran lat</PresentationFormat>
  <Paragraphs>76</Paragraphs>
  <Slides>16</Slides>
  <Notes>0</Notes>
  <HiddenSlides>0</HiddenSlides>
  <MMClips>2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22" baseType="lpstr">
      <vt:lpstr>Arial</vt:lpstr>
      <vt:lpstr>Bodoni MT</vt:lpstr>
      <vt:lpstr>Calibri</vt:lpstr>
      <vt:lpstr>Calibri Light</vt:lpstr>
      <vt:lpstr>Times New Roman</vt:lpstr>
      <vt:lpstr>Temă Office</vt:lpstr>
      <vt:lpstr>Studiu privind ramele de ochelari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Studiu privind ramele de ochelari</dc:title>
  <dc:creator>Antonela-Evelina MARIN</dc:creator>
  <cp:lastModifiedBy>Antonela-Evelina MARIN (110978)</cp:lastModifiedBy>
  <cp:revision>3</cp:revision>
  <dcterms:created xsi:type="dcterms:W3CDTF">2022-05-12T14:45:02Z</dcterms:created>
  <dcterms:modified xsi:type="dcterms:W3CDTF">2022-05-29T19:52:05Z</dcterms:modified>
</cp:coreProperties>
</file>